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9" r:id="rId3"/>
    <p:sldId id="270" r:id="rId4"/>
    <p:sldId id="271" r:id="rId5"/>
    <p:sldId id="272" r:id="rId6"/>
    <p:sldId id="274" r:id="rId7"/>
    <p:sldId id="273" r:id="rId8"/>
    <p:sldId id="267" r:id="rId9"/>
    <p:sldId id="268" r:id="rId10"/>
    <p:sldId id="258" r:id="rId11"/>
    <p:sldId id="259" r:id="rId12"/>
    <p:sldId id="260" r:id="rId13"/>
    <p:sldId id="262" r:id="rId14"/>
    <p:sldId id="263" r:id="rId15"/>
    <p:sldId id="264" r:id="rId16"/>
    <p:sldId id="261" r:id="rId17"/>
    <p:sldId id="265" r:id="rId18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0D76"/>
    <a:srgbClr val="34D9EA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1" autoAdjust="0"/>
    <p:restoredTop sz="86380" autoAdjust="0"/>
  </p:normalViewPr>
  <p:slideViewPr>
    <p:cSldViewPr>
      <p:cViewPr>
        <p:scale>
          <a:sx n="70" d="100"/>
          <a:sy n="70" d="100"/>
        </p:scale>
        <p:origin x="-1152" y="17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724E6-8A50-4704-96B4-151BD4CB212A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43AD3-1AFE-4C67-9553-1A357BF1849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77475673"/>
      </p:ext>
    </p:extLst>
  </p:cSld>
  <p:clrMapOvr>
    <a:masterClrMapping/>
  </p:clrMapOvr>
  <p:transition spd="slow">
    <p:strips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7664B1-9F94-4F80-BAC0-F3EAF21BD2E9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A620E-70A5-4A1E-8E8D-BB2B68312DB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34741275"/>
      </p:ext>
    </p:extLst>
  </p:cSld>
  <p:clrMapOvr>
    <a:masterClrMapping/>
  </p:clrMapOvr>
  <p:transition spd="slow">
    <p:strips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CE78AC-CF5B-4FC1-B065-02A0A6F69094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1F4B0-C50B-40E8-86B2-9DC1F62A9693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48378368"/>
      </p:ext>
    </p:extLst>
  </p:cSld>
  <p:clrMapOvr>
    <a:masterClrMapping/>
  </p:clrMapOvr>
  <p:transition spd="slow"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E76E2-7F43-4268-BC58-F1F92FC39F11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FB936-093A-4A7E-AB45-02C1547C693D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50600020"/>
      </p:ext>
    </p:extLst>
  </p:cSld>
  <p:clrMapOvr>
    <a:masterClrMapping/>
  </p:clrMapOvr>
  <p:transition spd="slow"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DD69E-8A39-4A6D-8D7D-AD9F94A958D9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09490-CBC7-4B9F-9ABA-01E13C09373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847296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trips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92D59-2037-4138-AD9C-40AE54396F91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050CD-9E15-4F54-85B6-92AA86DA8E62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92904389"/>
      </p:ext>
    </p:extLst>
  </p:cSld>
  <p:clrMapOvr>
    <a:masterClrMapping/>
  </p:clrMapOvr>
  <p:transition spd="slow">
    <p:strips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B10CF-F716-47E2-9123-F4120639BD55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948F9D-C02F-40B2-9195-B603A392C91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193973770"/>
      </p:ext>
    </p:extLst>
  </p:cSld>
  <p:clrMapOvr>
    <a:masterClrMapping/>
  </p:clrMapOvr>
  <p:transition spd="slow">
    <p:strips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DAEA1-C1A0-4FF3-B869-3BB965618DCE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051D2-5AF9-427B-8362-F874C5EEBED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94223252"/>
      </p:ext>
    </p:extLst>
  </p:cSld>
  <p:clrMapOvr>
    <a:masterClrMapping/>
  </p:clrMapOvr>
  <p:transition spd="slow">
    <p:strips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4BE4B-0C72-427A-AAF8-E70B00CECF42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3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26D0B-914A-4E79-992F-F2EFBECE25E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2062103"/>
      </p:ext>
    </p:extLst>
  </p:cSld>
  <p:clrMapOvr>
    <a:masterClrMapping/>
  </p:clrMapOvr>
  <p:transition spd="slow">
    <p:strips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738F6-6D49-460B-B5DD-BDCE04DA15DD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75101-F573-49A0-9169-9288BAEE5A9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54053892"/>
      </p:ext>
    </p:extLst>
  </p:cSld>
  <p:clrMapOvr>
    <a:masterClrMapping/>
  </p:clrMapOvr>
  <p:transition spd="slow">
    <p:strips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2D723-426C-43D8-A666-681F5EE16301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BAE6F-517D-43BE-8186-A8CE0DA13AA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3238392"/>
      </p:ext>
    </p:extLst>
  </p:cSld>
  <p:clrMapOvr>
    <a:masterClrMapping/>
  </p:clrMapOvr>
  <p:transition spd="slow">
    <p:strips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0000">
              <a:srgbClr val="FFFF66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8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0B592A9-5450-4594-B393-FD25A42C0A1D}" type="datetimeFigureOut">
              <a:rPr lang="uk-UA"/>
              <a:pPr>
                <a:defRPr/>
              </a:pPr>
              <a:t>19.11.2015</a:t>
            </a:fld>
            <a:endParaRPr lang="uk-UA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956556F-87A4-415F-99CE-908C77BEF58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25" r:id="rId4"/>
    <p:sldLayoutId id="2147483734" r:id="rId5"/>
    <p:sldLayoutId id="2147483726" r:id="rId6"/>
    <p:sldLayoutId id="2147483727" r:id="rId7"/>
    <p:sldLayoutId id="2147483735" r:id="rId8"/>
    <p:sldLayoutId id="2147483728" r:id="rId9"/>
    <p:sldLayoutId id="2147483729" r:id="rId10"/>
    <p:sldLayoutId id="2147483730" r:id="rId11"/>
  </p:sldLayoutIdLst>
  <p:transition spd="slow">
    <p:strips dir="ld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8.xml"/><Relationship Id="rId7" Type="http://schemas.openxmlformats.org/officeDocument/2006/relationships/slide" Target="slide1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0.xml"/><Relationship Id="rId9" Type="http://schemas.openxmlformats.org/officeDocument/2006/relationships/slide" Target="slide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3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13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18.wmf"/><Relationship Id="rId4" Type="http://schemas.openxmlformats.org/officeDocument/2006/relationships/image" Target="../media/image15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20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136904" cy="2016224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Тема уроку:</a:t>
            </a:r>
            <a:r>
              <a:rPr lang="en-US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br>
              <a:rPr lang="en-US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uk-UA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Тригонометричні функції гострого кута прямокутного трикутника</a:t>
            </a:r>
            <a:r>
              <a:rPr lang="uk-UA" sz="4000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uk-UA" sz="4000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000" b="1" cap="none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2325" y="2060575"/>
            <a:ext cx="7705725" cy="46482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533400" indent="-533400"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uk-UA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План уроку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Tx/>
              <a:buAutoNum type="arabicPeriod"/>
              <a:defRPr/>
            </a:pPr>
            <a:r>
              <a:rPr lang="uk-UA" sz="20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Повторення вивченого матеріалу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uk-UA" sz="20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           </a:t>
            </a:r>
            <a:r>
              <a:rPr lang="uk-UA" sz="20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2" action="ppaction://hlinksldjump"/>
              </a:rPr>
              <a:t>Гра «Продовж речення»</a:t>
            </a:r>
            <a:endParaRPr lang="uk-UA" sz="2000" b="1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uk-UA" sz="2000" b="1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           </a:t>
            </a:r>
            <a:r>
              <a:rPr lang="uk-UA" sz="20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3" action="ppaction://hlinksldjump"/>
              </a:rPr>
              <a:t>Усні вправи</a:t>
            </a:r>
            <a:endParaRPr lang="uk-UA" sz="2000" b="1" kern="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uk-UA" sz="20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2. Вивчення тригонометричних функцій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uk-UA" sz="20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    </a:t>
            </a:r>
            <a:r>
              <a:rPr lang="en-US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2.</a:t>
            </a:r>
            <a:r>
              <a:rPr lang="ru-RU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1</a:t>
            </a:r>
            <a:r>
              <a:rPr lang="en-US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r>
              <a:rPr lang="uk-UA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4" action="ppaction://hlinksldjump"/>
              </a:rPr>
              <a:t>Розташування сторін та кутів у прямокутному трикутнику</a:t>
            </a:r>
            <a:endParaRPr lang="uk-UA" sz="2000" b="1" kern="0" dirty="0">
              <a:solidFill>
                <a:srgbClr val="33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en-US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    2</a:t>
            </a:r>
            <a:r>
              <a:rPr lang="uk-UA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.3 </a:t>
            </a:r>
            <a:r>
              <a:rPr lang="uk-UA" sz="20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5" action="ppaction://hlinksldjump"/>
              </a:rPr>
              <a:t>Виконуємо дослідження</a:t>
            </a:r>
            <a:endParaRPr lang="uk-UA" sz="2000" b="1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uk-UA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    2.3  </a:t>
            </a:r>
            <a:r>
              <a:rPr lang="uk-UA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6" action="ppaction://hlinksldjump"/>
              </a:rPr>
              <a:t>Означення  синуса та косинуса кута</a:t>
            </a:r>
            <a:endParaRPr lang="uk-UA" sz="2000" b="1" kern="0" dirty="0">
              <a:solidFill>
                <a:srgbClr val="33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uk-UA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    2.4 </a:t>
            </a:r>
            <a:r>
              <a:rPr lang="uk-UA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7" action="ppaction://hlinksldjump"/>
              </a:rPr>
              <a:t>Означення тангенса та котангенса кута</a:t>
            </a:r>
            <a:endParaRPr lang="uk-UA" sz="2000" b="1" kern="0" dirty="0">
              <a:solidFill>
                <a:srgbClr val="33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uk-UA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    2.5</a:t>
            </a:r>
            <a:r>
              <a:rPr lang="en-US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r>
              <a:rPr lang="uk-UA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</a:t>
            </a:r>
            <a:r>
              <a:rPr lang="uk-UA" sz="2000" b="1" kern="0" dirty="0">
                <a:solidFill>
                  <a:srgbClr val="33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8" action="ppaction://hlinksldjump"/>
              </a:rPr>
              <a:t>Перевір себе</a:t>
            </a:r>
            <a:endParaRPr lang="uk-UA" sz="2000" b="1" kern="0" dirty="0">
              <a:solidFill>
                <a:srgbClr val="33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endParaRPr lang="uk-UA" sz="2000" b="1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uk-UA" sz="20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3. </a:t>
            </a:r>
            <a:r>
              <a:rPr lang="uk-UA" sz="20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  <a:hlinkClick r:id="rId9" action="ppaction://hlinksldjump"/>
              </a:rPr>
              <a:t>Виконання практичної роботи</a:t>
            </a:r>
            <a:endParaRPr lang="uk-UA" sz="2000" b="1" kern="0" dirty="0"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endParaRPr lang="uk-UA" sz="2000" b="1" kern="0" dirty="0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uk-UA" sz="2000" b="1" kern="0" dirty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4. Підсумки уроку</a:t>
            </a:r>
          </a:p>
          <a:p>
            <a:pPr marL="533400" indent="-5334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defRPr/>
            </a:pPr>
            <a:r>
              <a:rPr lang="uk-UA" sz="2000" b="1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rPr>
              <a:t>    </a:t>
            </a:r>
            <a:endParaRPr lang="uk-UA" sz="2000" b="1" kern="0" dirty="0">
              <a:solidFill>
                <a:srgbClr val="33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488" cy="13684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Розташування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сторін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кутів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 </a:t>
            </a: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трикутнику</a:t>
            </a:r>
            <a:endParaRPr lang="ru-RU" b="1" cap="none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ый треугольник 3"/>
          <p:cNvSpPr/>
          <p:nvPr/>
        </p:nvSpPr>
        <p:spPr bwMode="auto">
          <a:xfrm>
            <a:off x="1143000" y="1928813"/>
            <a:ext cx="4929188" cy="2857500"/>
          </a:xfrm>
          <a:prstGeom prst="rtTriangl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38" y="1500188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75" y="471487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43563" y="48577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4" name="Равнобедренный треугольник 13"/>
          <p:cNvSpPr/>
          <p:nvPr/>
        </p:nvSpPr>
        <p:spPr bwMode="auto">
          <a:xfrm>
            <a:off x="4929188" y="4365625"/>
            <a:ext cx="1082675" cy="420688"/>
          </a:xfrm>
          <a:prstGeom prst="triangle">
            <a:avLst>
              <a:gd name="adj" fmla="val 39067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2938" y="31432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b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500438" y="271462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c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928938" y="48577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a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>
            <a:cxnSpLocks noChangeShapeType="1"/>
            <a:stCxn id="4" idx="2"/>
            <a:endCxn id="4" idx="0"/>
          </p:cNvCxnSpPr>
          <p:nvPr/>
        </p:nvCxnSpPr>
        <p:spPr bwMode="auto">
          <a:xfrm rot="5400000" flipH="1">
            <a:off x="-285750" y="3357563"/>
            <a:ext cx="2857500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Прямая со стрелкой 20"/>
          <p:cNvCxnSpPr>
            <a:cxnSpLocks noChangeShapeType="1"/>
          </p:cNvCxnSpPr>
          <p:nvPr/>
        </p:nvCxnSpPr>
        <p:spPr bwMode="auto">
          <a:xfrm rot="10800000">
            <a:off x="1357313" y="3357563"/>
            <a:ext cx="3500437" cy="107156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Прямая соединительная линия 22"/>
          <p:cNvCxnSpPr>
            <a:cxnSpLocks noChangeShapeType="1"/>
            <a:stCxn id="4" idx="2"/>
            <a:endCxn id="4" idx="4"/>
          </p:cNvCxnSpPr>
          <p:nvPr/>
        </p:nvCxnSpPr>
        <p:spPr bwMode="auto">
          <a:xfrm rot="16200000" flipH="1">
            <a:off x="3607594" y="2321719"/>
            <a:ext cx="0" cy="4929188"/>
          </a:xfrm>
          <a:prstGeom prst="line">
            <a:avLst/>
          </a:prstGeom>
          <a:noFill/>
          <a:ln w="57150" algn="ctr">
            <a:solidFill>
              <a:srgbClr val="00206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714625" y="2071688"/>
            <a:ext cx="62150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>
                <a:solidFill>
                  <a:schemeClr val="tx1"/>
                </a:solidFill>
              </a:rPr>
              <a:t>АС – протилежний катет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786063" y="5715000"/>
            <a:ext cx="5929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>
                <a:solidFill>
                  <a:schemeClr val="tx1"/>
                </a:solidFill>
              </a:rPr>
              <a:t>ВС – приле</a:t>
            </a:r>
            <a:r>
              <a:rPr lang="uk-UA" altLang="ru-RU" b="1">
                <a:solidFill>
                  <a:schemeClr val="tx1"/>
                </a:solidFill>
              </a:rPr>
              <a:t>гл</a:t>
            </a:r>
            <a:r>
              <a:rPr lang="ru-RU" altLang="ru-RU" b="1">
                <a:solidFill>
                  <a:schemeClr val="tx1"/>
                </a:solidFill>
              </a:rPr>
              <a:t>ий катет</a:t>
            </a: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67544" y="260648"/>
            <a:ext cx="8472488" cy="1368425"/>
          </a:xfrm>
          <a:prstGeom prst="rect">
            <a:avLst/>
          </a:prstGeom>
        </p:spPr>
        <p:txBody>
          <a:bodyPr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Розташування</a:t>
            </a:r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6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сторін</a:t>
            </a:r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6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6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кутів</a:t>
            </a:r>
            <a:r>
              <a:rPr lang="ru-RU" sz="3600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 у </a:t>
            </a:r>
            <a:r>
              <a:rPr lang="ru-RU" sz="3600" b="1" dirty="0" err="1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j-lt"/>
                <a:ea typeface="+mj-ea"/>
                <a:cs typeface="+mj-cs"/>
              </a:rPr>
              <a:t>трикутнику</a:t>
            </a:r>
            <a:endParaRPr lang="ru-RU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14" grpId="0" animBg="1"/>
      <p:bldP spid="15" grpId="0"/>
      <p:bldP spid="16" grpId="0"/>
      <p:bldP spid="17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 bwMode="auto">
          <a:xfrm>
            <a:off x="1143000" y="1928813"/>
            <a:ext cx="4929188" cy="2857500"/>
          </a:xfrm>
          <a:prstGeom prst="rtTriangl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38" y="1500188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75" y="471487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43563" y="48577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2938" y="31432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b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500438" y="271462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c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928938" y="48577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a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cxnSp>
        <p:nvCxnSpPr>
          <p:cNvPr id="19" name="Прямая соединительная линия 18"/>
          <p:cNvCxnSpPr>
            <a:cxnSpLocks noChangeShapeType="1"/>
            <a:stCxn id="4" idx="2"/>
            <a:endCxn id="4" idx="0"/>
          </p:cNvCxnSpPr>
          <p:nvPr/>
        </p:nvCxnSpPr>
        <p:spPr bwMode="auto">
          <a:xfrm rot="5400000" flipH="1">
            <a:off x="-285750" y="3357563"/>
            <a:ext cx="2857500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Прямая со стрелкой 20"/>
          <p:cNvCxnSpPr>
            <a:cxnSpLocks noChangeShapeType="1"/>
          </p:cNvCxnSpPr>
          <p:nvPr/>
        </p:nvCxnSpPr>
        <p:spPr bwMode="auto">
          <a:xfrm rot="16200000" flipH="1">
            <a:off x="1285875" y="2643188"/>
            <a:ext cx="2214563" cy="1785937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Прямая соединительная линия 22"/>
          <p:cNvCxnSpPr>
            <a:stCxn id="4" idx="2"/>
            <a:endCxn id="4" idx="4"/>
          </p:cNvCxnSpPr>
          <p:nvPr/>
        </p:nvCxnSpPr>
        <p:spPr bwMode="auto">
          <a:xfrm rot="16200000" flipH="1">
            <a:off x="3607594" y="2321719"/>
            <a:ext cx="0" cy="4929188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071813" y="2000250"/>
            <a:ext cx="585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>
                <a:solidFill>
                  <a:schemeClr val="tx1"/>
                </a:solidFill>
              </a:rPr>
              <a:t>ВС - протилежний катет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071813" y="5500688"/>
            <a:ext cx="58578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>
                <a:solidFill>
                  <a:schemeClr val="tx1"/>
                </a:solidFill>
              </a:rPr>
              <a:t>АС – прилеглий катет</a:t>
            </a:r>
          </a:p>
        </p:txBody>
      </p:sp>
      <p:sp>
        <p:nvSpPr>
          <p:cNvPr id="28" name="Прямоугольный треугольник 27"/>
          <p:cNvSpPr/>
          <p:nvPr/>
        </p:nvSpPr>
        <p:spPr bwMode="auto">
          <a:xfrm>
            <a:off x="1143000" y="1928813"/>
            <a:ext cx="714375" cy="428625"/>
          </a:xfrm>
          <a:prstGeom prst="rt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8" name="Заголовок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Розташування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сторін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кутів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 </a:t>
            </a: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трикутнику</a:t>
            </a:r>
            <a:endParaRPr lang="ru-RU" b="1" cap="none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Стрелка влево 25">
            <a:hlinkClick r:id="" action="ppaction://hlinkshowjump?jump=firstslide"/>
          </p:cNvPr>
          <p:cNvSpPr/>
          <p:nvPr/>
        </p:nvSpPr>
        <p:spPr>
          <a:xfrm>
            <a:off x="0" y="6237288"/>
            <a:ext cx="1368425" cy="620712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Початок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5" grpId="0"/>
      <p:bldP spid="16" grpId="0"/>
      <p:bldP spid="17" grpId="0"/>
      <p:bldP spid="24" grpId="0"/>
      <p:bldP spid="25" grpId="0"/>
      <p:bldP spid="28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Виконуємо дослідження </a:t>
            </a:r>
            <a:endParaRPr lang="uk-UA" b="1" cap="none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484313"/>
            <a:ext cx="6913563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572000" y="3789363"/>
            <a:ext cx="0" cy="19431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364163" y="3141663"/>
            <a:ext cx="0" cy="25908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6156325" y="2420938"/>
            <a:ext cx="0" cy="33115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211638" y="3213100"/>
            <a:ext cx="490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2400">
                <a:solidFill>
                  <a:schemeClr val="tx1"/>
                </a:solidFill>
              </a:rPr>
              <a:t>В</a:t>
            </a:r>
            <a:r>
              <a:rPr lang="uk-UA" altLang="ru-RU" sz="2400" baseline="-25000">
                <a:solidFill>
                  <a:schemeClr val="tx1"/>
                </a:solidFill>
              </a:rPr>
              <a:t>1</a:t>
            </a:r>
            <a:endParaRPr lang="uk-UA" altLang="ru-RU" sz="240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076825" y="2565400"/>
            <a:ext cx="4905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2400">
                <a:solidFill>
                  <a:schemeClr val="tx1"/>
                </a:solidFill>
              </a:rPr>
              <a:t>В</a:t>
            </a:r>
            <a:r>
              <a:rPr lang="uk-UA" altLang="ru-RU" sz="2400" baseline="-25000">
                <a:solidFill>
                  <a:schemeClr val="tx1"/>
                </a:solidFill>
              </a:rPr>
              <a:t>2</a:t>
            </a:r>
            <a:endParaRPr lang="uk-UA" altLang="ru-RU" sz="240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867400" y="1916113"/>
            <a:ext cx="4921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2400">
                <a:solidFill>
                  <a:schemeClr val="tx1"/>
                </a:solidFill>
              </a:rPr>
              <a:t>В</a:t>
            </a:r>
            <a:r>
              <a:rPr lang="uk-UA" altLang="ru-RU" sz="2400" baseline="-25000">
                <a:solidFill>
                  <a:schemeClr val="tx1"/>
                </a:solidFill>
              </a:rPr>
              <a:t>3</a:t>
            </a:r>
            <a:endParaRPr lang="uk-UA" altLang="ru-RU" sz="240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84663" y="5732463"/>
            <a:ext cx="48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2400">
                <a:solidFill>
                  <a:schemeClr val="tx1"/>
                </a:solidFill>
              </a:rPr>
              <a:t>С</a:t>
            </a:r>
            <a:r>
              <a:rPr lang="uk-UA" altLang="ru-RU" sz="2400" baseline="-25000">
                <a:solidFill>
                  <a:schemeClr val="tx1"/>
                </a:solidFill>
              </a:rPr>
              <a:t>1</a:t>
            </a:r>
            <a:endParaRPr lang="uk-UA" altLang="ru-RU" sz="240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076825" y="5732463"/>
            <a:ext cx="48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2400">
                <a:solidFill>
                  <a:schemeClr val="tx1"/>
                </a:solidFill>
              </a:rPr>
              <a:t>С</a:t>
            </a:r>
            <a:r>
              <a:rPr lang="uk-UA" altLang="ru-RU" sz="2400" baseline="-25000">
                <a:solidFill>
                  <a:schemeClr val="tx1"/>
                </a:solidFill>
              </a:rPr>
              <a:t>2</a:t>
            </a:r>
            <a:endParaRPr lang="uk-UA" altLang="ru-RU" sz="240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5940425" y="5732463"/>
            <a:ext cx="482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2400">
                <a:solidFill>
                  <a:schemeClr val="tx1"/>
                </a:solidFill>
              </a:rPr>
              <a:t>С</a:t>
            </a:r>
            <a:r>
              <a:rPr lang="uk-UA" altLang="ru-RU" sz="2400" baseline="-25000">
                <a:solidFill>
                  <a:schemeClr val="tx1"/>
                </a:solidFill>
              </a:rPr>
              <a:t>3</a:t>
            </a:r>
            <a:endParaRPr lang="uk-UA" altLang="ru-RU" sz="2400">
              <a:solidFill>
                <a:schemeClr val="tx1"/>
              </a:solidFill>
            </a:endParaRPr>
          </a:p>
        </p:txBody>
      </p:sp>
      <p:sp>
        <p:nvSpPr>
          <p:cNvPr id="1844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989138"/>
            <a:ext cx="287972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Стрелка влево 25">
            <a:hlinkClick r:id="" action="ppaction://hlinkshowjump?jump=firstslide"/>
          </p:cNvPr>
          <p:cNvSpPr/>
          <p:nvPr/>
        </p:nvSpPr>
        <p:spPr>
          <a:xfrm>
            <a:off x="0" y="6237288"/>
            <a:ext cx="1368425" cy="620712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Початок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488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Відношення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сторін</a:t>
            </a:r>
            <a:endParaRPr lang="ru-RU" b="1" cap="none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ый треугольник 3"/>
          <p:cNvSpPr/>
          <p:nvPr/>
        </p:nvSpPr>
        <p:spPr bwMode="auto">
          <a:xfrm>
            <a:off x="1143000" y="1928813"/>
            <a:ext cx="4929188" cy="2857500"/>
          </a:xfrm>
          <a:prstGeom prst="rtTriangl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38" y="1500188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75" y="471487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43563" y="48577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4" name="Равнобедренный треугольник 13"/>
          <p:cNvSpPr/>
          <p:nvPr/>
        </p:nvSpPr>
        <p:spPr bwMode="auto">
          <a:xfrm>
            <a:off x="4929188" y="4429125"/>
            <a:ext cx="1071562" cy="357188"/>
          </a:xfrm>
          <a:prstGeom prst="triangle">
            <a:avLst>
              <a:gd name="adj" fmla="val 41587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2938" y="31432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b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500438" y="271462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c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928938" y="48577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a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cxnSp>
        <p:nvCxnSpPr>
          <p:cNvPr id="21" name="Прямая со стрелкой 20"/>
          <p:cNvCxnSpPr>
            <a:cxnSpLocks noChangeShapeType="1"/>
          </p:cNvCxnSpPr>
          <p:nvPr/>
        </p:nvCxnSpPr>
        <p:spPr bwMode="auto">
          <a:xfrm rot="10800000">
            <a:off x="1357313" y="3357563"/>
            <a:ext cx="3500437" cy="1071562"/>
          </a:xfrm>
          <a:prstGeom prst="straightConnector1">
            <a:avLst/>
          </a:prstGeom>
          <a:noFill/>
          <a:ln w="3810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" name="Прямая соединительная линия 22"/>
          <p:cNvCxnSpPr>
            <a:stCxn id="4" idx="2"/>
            <a:endCxn id="14" idx="4"/>
          </p:cNvCxnSpPr>
          <p:nvPr/>
        </p:nvCxnSpPr>
        <p:spPr bwMode="auto">
          <a:xfrm rot="16200000" flipH="1">
            <a:off x="3571875" y="2357438"/>
            <a:ext cx="0" cy="485775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2" name="Object 2"/>
          <p:cNvGraphicFramePr>
            <a:graphicFrameLocks noChangeAspect="1"/>
          </p:cNvGraphicFramePr>
          <p:nvPr/>
        </p:nvGraphicFramePr>
        <p:xfrm>
          <a:off x="4572000" y="2286000"/>
          <a:ext cx="3976688" cy="134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6" name="Формула" r:id="rId3" imgW="1028254" imgH="406224" progId="Equation.3">
                  <p:embed/>
                </p:oleObj>
              </mc:Choice>
              <mc:Fallback>
                <p:oleObj name="Формула" r:id="rId3" imgW="1028254" imgH="406224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286000"/>
                        <a:ext cx="3976688" cy="1344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4429125" y="5286375"/>
          <a:ext cx="4025900" cy="134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7" name="Формула" r:id="rId5" imgW="1040948" imgH="406224" progId="Equation.3">
                  <p:embed/>
                </p:oleObj>
              </mc:Choice>
              <mc:Fallback>
                <p:oleObj name="Формула" r:id="rId5" imgW="1040948" imgH="406224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5" y="5286375"/>
                        <a:ext cx="4025900" cy="1344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Прямая соединительная линия 26"/>
          <p:cNvCxnSpPr>
            <a:cxnSpLocks noChangeShapeType="1"/>
            <a:stCxn id="4" idx="0"/>
          </p:cNvCxnSpPr>
          <p:nvPr/>
        </p:nvCxnSpPr>
        <p:spPr bwMode="auto">
          <a:xfrm rot="16200000" flipH="1">
            <a:off x="-285750" y="3357563"/>
            <a:ext cx="2857500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Прямая соединительная линия 28"/>
          <p:cNvCxnSpPr>
            <a:cxnSpLocks noChangeShapeType="1"/>
          </p:cNvCxnSpPr>
          <p:nvPr/>
        </p:nvCxnSpPr>
        <p:spPr bwMode="auto">
          <a:xfrm rot="16200000" flipH="1">
            <a:off x="2178844" y="892969"/>
            <a:ext cx="2857500" cy="4929188"/>
          </a:xfrm>
          <a:prstGeom prst="line">
            <a:avLst/>
          </a:prstGeom>
          <a:noFill/>
          <a:ln w="57150" algn="ctr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Стрелка влево 17">
            <a:hlinkClick r:id="" action="ppaction://hlinkshowjump?jump=firstslide"/>
          </p:cNvPr>
          <p:cNvSpPr/>
          <p:nvPr/>
        </p:nvSpPr>
        <p:spPr>
          <a:xfrm>
            <a:off x="0" y="6092825"/>
            <a:ext cx="1368425" cy="620713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Початок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5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1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4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7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14" grpId="0" animBg="1"/>
      <p:bldP spid="15" grpId="0"/>
      <p:bldP spid="16" grpId="0"/>
      <p:bldP spid="17" grpId="0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488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Відношення</a:t>
            </a:r>
            <a:r>
              <a:rPr lang="ru-RU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</a:t>
            </a:r>
            <a:r>
              <a:rPr lang="ru-RU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сторін</a:t>
            </a:r>
            <a:endParaRPr lang="ru-RU" b="1" cap="none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ый треугольник 3"/>
          <p:cNvSpPr/>
          <p:nvPr/>
        </p:nvSpPr>
        <p:spPr bwMode="auto">
          <a:xfrm>
            <a:off x="1143000" y="1928813"/>
            <a:ext cx="4929188" cy="2857500"/>
          </a:xfrm>
          <a:prstGeom prst="rtTriangle">
            <a:avLst/>
          </a:prstGeom>
          <a:solidFill>
            <a:srgbClr val="00B0F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38" y="1500188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75" y="471487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43563" y="48577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4" name="Равнобедренный треугольник 13"/>
          <p:cNvSpPr/>
          <p:nvPr/>
        </p:nvSpPr>
        <p:spPr bwMode="auto">
          <a:xfrm>
            <a:off x="4929188" y="4429125"/>
            <a:ext cx="1071562" cy="357188"/>
          </a:xfrm>
          <a:prstGeom prst="triangle">
            <a:avLst>
              <a:gd name="adj" fmla="val 41587"/>
            </a:avLst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2938" y="31432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b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500438" y="271462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c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928938" y="48577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a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cxnSp>
        <p:nvCxnSpPr>
          <p:cNvPr id="23" name="Прямая соединительная линия 22"/>
          <p:cNvCxnSpPr>
            <a:stCxn id="4" idx="2"/>
            <a:endCxn id="14" idx="4"/>
          </p:cNvCxnSpPr>
          <p:nvPr/>
        </p:nvCxnSpPr>
        <p:spPr bwMode="auto">
          <a:xfrm rot="16200000" flipH="1">
            <a:off x="3571875" y="2357438"/>
            <a:ext cx="0" cy="485775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22" name="Object 2"/>
          <p:cNvGraphicFramePr>
            <a:graphicFrameLocks noChangeAspect="1"/>
          </p:cNvGraphicFramePr>
          <p:nvPr/>
        </p:nvGraphicFramePr>
        <p:xfrm>
          <a:off x="4719638" y="2286000"/>
          <a:ext cx="3681412" cy="134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8" name="Формула" r:id="rId3" imgW="952087" imgH="406224" progId="Equation.3">
                  <p:embed/>
                </p:oleObj>
              </mc:Choice>
              <mc:Fallback>
                <p:oleObj name="Формула" r:id="rId3" imgW="952087" imgH="406224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9638" y="2286000"/>
                        <a:ext cx="3681412" cy="1344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7" name="Прямая соединительная линия 26"/>
          <p:cNvCxnSpPr>
            <a:cxnSpLocks noChangeShapeType="1"/>
            <a:stCxn id="4" idx="0"/>
          </p:cNvCxnSpPr>
          <p:nvPr/>
        </p:nvCxnSpPr>
        <p:spPr bwMode="auto">
          <a:xfrm rot="16200000" flipH="1">
            <a:off x="-285750" y="3357563"/>
            <a:ext cx="2857500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18" name="Object 3"/>
          <p:cNvGraphicFramePr>
            <a:graphicFrameLocks noChangeAspect="1"/>
          </p:cNvGraphicFramePr>
          <p:nvPr/>
        </p:nvGraphicFramePr>
        <p:xfrm>
          <a:off x="4883150" y="5394325"/>
          <a:ext cx="3779838" cy="130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9" name="Формула" r:id="rId5" imgW="977476" imgH="393529" progId="Equation.3">
                  <p:embed/>
                </p:oleObj>
              </mc:Choice>
              <mc:Fallback>
                <p:oleObj name="Формула" r:id="rId5" imgW="977476" imgH="39352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3150" y="5394325"/>
                        <a:ext cx="3779838" cy="1303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Стрелка влево 18">
            <a:hlinkClick r:id="" action="ppaction://hlinkshowjump?jump=firstslide"/>
          </p:cNvPr>
          <p:cNvSpPr/>
          <p:nvPr/>
        </p:nvSpPr>
        <p:spPr>
          <a:xfrm>
            <a:off x="0" y="6237288"/>
            <a:ext cx="1368425" cy="620712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Початок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14" grpId="0" animBg="1"/>
      <p:bldP spid="15" grpId="0"/>
      <p:bldP spid="16" grpId="0"/>
      <p:bldP spid="17" grpId="0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72488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cap="none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Перевір</a:t>
            </a:r>
            <a:r>
              <a:rPr lang="ru-RU" sz="4800" b="1" cap="none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себе</a:t>
            </a:r>
            <a:endParaRPr lang="ru-RU" sz="4800" b="1" cap="none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ый треугольник 3"/>
          <p:cNvSpPr/>
          <p:nvPr/>
        </p:nvSpPr>
        <p:spPr bwMode="auto">
          <a:xfrm>
            <a:off x="1143000" y="1928813"/>
            <a:ext cx="4929188" cy="2857500"/>
          </a:xfrm>
          <a:prstGeom prst="rtTriangle">
            <a:avLst/>
          </a:prstGeom>
          <a:solidFill>
            <a:srgbClr val="34D9EA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42938" y="1500188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75" y="471487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С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643563" y="48577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2800" b="1">
                <a:solidFill>
                  <a:schemeClr val="tx1"/>
                </a:solidFill>
              </a:rPr>
              <a:t>В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642938" y="31432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b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500438" y="2714625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c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928938" y="4857750"/>
            <a:ext cx="4286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ru-RU" sz="2800" b="1">
                <a:solidFill>
                  <a:schemeClr val="tx1"/>
                </a:solidFill>
              </a:rPr>
              <a:t>a</a:t>
            </a:r>
            <a:endParaRPr lang="ru-RU" altLang="ru-RU" sz="2800" b="1">
              <a:solidFill>
                <a:schemeClr val="tx1"/>
              </a:solidFill>
            </a:endParaRPr>
          </a:p>
        </p:txBody>
      </p:sp>
      <p:sp>
        <p:nvSpPr>
          <p:cNvPr id="28" name="Прямоугольный треугольник 27"/>
          <p:cNvSpPr/>
          <p:nvPr/>
        </p:nvSpPr>
        <p:spPr bwMode="auto">
          <a:xfrm>
            <a:off x="1143000" y="1928813"/>
            <a:ext cx="714375" cy="428625"/>
          </a:xfrm>
          <a:prstGeom prst="rtTriangl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graphicFrame>
        <p:nvGraphicFramePr>
          <p:cNvPr id="20" name="Object 1"/>
          <p:cNvGraphicFramePr>
            <a:graphicFrameLocks noChangeAspect="1"/>
          </p:cNvGraphicFramePr>
          <p:nvPr/>
        </p:nvGraphicFramePr>
        <p:xfrm>
          <a:off x="4357688" y="1714500"/>
          <a:ext cx="145573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7" name="Формула" r:id="rId3" imgW="482181" imgH="177646" progId="Equation.3">
                  <p:embed/>
                </p:oleObj>
              </mc:Choice>
              <mc:Fallback>
                <p:oleObj name="Формула" r:id="rId3" imgW="482181" imgH="177646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7688" y="1714500"/>
                        <a:ext cx="1455737" cy="588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500563" y="2643188"/>
          <a:ext cx="1417637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8" name="Формула" r:id="rId5" imgW="469696" imgH="177723" progId="Equation.3">
                  <p:embed/>
                </p:oleObj>
              </mc:Choice>
              <mc:Fallback>
                <p:oleObj name="Формула" r:id="rId5" imgW="469696" imgH="177723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2643188"/>
                        <a:ext cx="1417637" cy="588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143500" y="3429000"/>
          <a:ext cx="118745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29" name="Формула" r:id="rId7" imgW="393529" imgH="203112" progId="Equation.3">
                  <p:embed/>
                </p:oleObj>
              </mc:Choice>
              <mc:Fallback>
                <p:oleObj name="Формула" r:id="rId7" imgW="393529" imgH="203112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0" y="3429000"/>
                        <a:ext cx="1187450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4"/>
          <p:cNvGraphicFramePr>
            <a:graphicFrameLocks noChangeAspect="1"/>
          </p:cNvGraphicFramePr>
          <p:nvPr/>
        </p:nvGraphicFramePr>
        <p:xfrm>
          <a:off x="5857875" y="1574800"/>
          <a:ext cx="200025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0" name="Формула" r:id="rId9" imgW="558558" imgH="406224" progId="Equation.3">
                  <p:embed/>
                </p:oleObj>
              </mc:Choice>
              <mc:Fallback>
                <p:oleObj name="Формула" r:id="rId9" imgW="558558" imgH="406224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7875" y="1574800"/>
                        <a:ext cx="2000250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5929313" y="2500313"/>
          <a:ext cx="2071687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1" name="Формула" r:id="rId11" imgW="558558" imgH="406224" progId="Equation.3">
                  <p:embed/>
                </p:oleObj>
              </mc:Choice>
              <mc:Fallback>
                <p:oleObj name="Формула" r:id="rId11" imgW="558558" imgH="406224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9313" y="2500313"/>
                        <a:ext cx="2071687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" name="Object 6"/>
          <p:cNvGraphicFramePr>
            <a:graphicFrameLocks noChangeAspect="1"/>
          </p:cNvGraphicFramePr>
          <p:nvPr/>
        </p:nvGraphicFramePr>
        <p:xfrm>
          <a:off x="6357938" y="3357563"/>
          <a:ext cx="1949450" cy="854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2" name="Формула" r:id="rId13" imgW="571252" imgH="406224" progId="Equation.3">
                  <p:embed/>
                </p:oleObj>
              </mc:Choice>
              <mc:Fallback>
                <p:oleObj name="Формула" r:id="rId13" imgW="571252" imgH="406224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7938" y="3357563"/>
                        <a:ext cx="1949450" cy="854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5" grpId="0"/>
      <p:bldP spid="16" grpId="0"/>
      <p:bldP spid="17" grpId="0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0825" y="395288"/>
            <a:ext cx="8281988" cy="163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Незалежно від Гіпарха аналогічні дослідження проводили індійські астрономи. Термін «</a:t>
            </a:r>
            <a:r>
              <a:rPr lang="en-US" alt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sinus</a:t>
            </a:r>
            <a:r>
              <a:rPr lang="uk-UA" alt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хоч і був введений латинською мовою у ΧІІ ст. (більше 1000 років підбирали остаточну назву), але переклали його з індійської «архадживе», що означає </a:t>
            </a:r>
            <a:r>
              <a:rPr lang="uk-UA" altLang="ru-RU" sz="2000" b="1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половина хорди.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uk-UA" altLang="ru-RU" sz="200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79388" y="2070100"/>
            <a:ext cx="8640762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Термін «косинус» походить від скорочення двох слів «sinus complementi» - синус доповнення.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endParaRPr lang="uk-UA" altLang="ru-RU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endParaRPr lang="uk-UA" altLang="ru-RU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Термін «тангенс» був введений у 1583 році німецьким математиком Т.Фінком (1561-1656). Латинське слово «тангенс» означає </a:t>
            </a:r>
            <a:r>
              <a:rPr lang="uk-UA" altLang="ru-RU" sz="20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той, що дотикається. </a:t>
            </a: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endParaRPr lang="uk-UA" altLang="ru-RU" sz="20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endParaRPr lang="uk-UA" altLang="ru-RU" sz="20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 sz="20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Термін «котангенс» походить, як і косинус, від словосполучення «tangens complementi».</a:t>
            </a:r>
          </a:p>
        </p:txBody>
      </p:sp>
      <p:sp>
        <p:nvSpPr>
          <p:cNvPr id="7" name="Стрелка влево 6">
            <a:hlinkClick r:id="" action="ppaction://hlinkshowjump?jump=firstslide"/>
          </p:cNvPr>
          <p:cNvSpPr/>
          <p:nvPr/>
        </p:nvSpPr>
        <p:spPr>
          <a:xfrm>
            <a:off x="684213" y="6237288"/>
            <a:ext cx="1366837" cy="620712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Початок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0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build="allAtOnce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0" y="625475"/>
            <a:ext cx="6875463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Практичне  завдання: 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вимірявши за допомогою лінійки , сторони трикутника , обчислити  синус, косинус, тангенс, котангенс  гострих кутів.</a:t>
            </a:r>
            <a:endParaRPr lang="uk-UA" altLang="ru-RU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3555" name="Прямоугольный треугольник 5"/>
          <p:cNvSpPr>
            <a:spLocks noChangeArrowheads="1"/>
          </p:cNvSpPr>
          <p:nvPr/>
        </p:nvSpPr>
        <p:spPr bwMode="auto">
          <a:xfrm>
            <a:off x="1835150" y="2924175"/>
            <a:ext cx="2068513" cy="2352675"/>
          </a:xfrm>
          <a:prstGeom prst="rtTriangle">
            <a:avLst/>
          </a:prstGeom>
          <a:solidFill>
            <a:srgbClr val="FFFFFF"/>
          </a:solidFill>
          <a:ln w="25400">
            <a:solidFill>
              <a:srgbClr val="F79646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</a:endParaRPr>
          </a:p>
        </p:txBody>
      </p:sp>
      <p:pic>
        <p:nvPicPr>
          <p:cNvPr id="23556" name="Рисунок 7" descr="SUPER0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836613"/>
            <a:ext cx="2016125" cy="466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Гра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 «</a:t>
            </a: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Продовж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речення…»</a:t>
            </a:r>
            <a: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/>
            </a:r>
            <a:b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uk-UA" altLang="ru-RU" sz="4400" b="1" smtClean="0"/>
              <a:t>Сторони прямокутного трикутника  називаються…</a:t>
            </a:r>
            <a:endParaRPr lang="ru-RU" altLang="ru-RU" sz="4400" b="1" smtClean="0"/>
          </a:p>
          <a:p>
            <a:pPr marL="0" indent="0">
              <a:buFont typeface="Wingdings 2" pitchFamily="18" charset="2"/>
              <a:buNone/>
            </a:pPr>
            <a:endParaRPr lang="uk-UA" altLang="ru-RU" b="1" smtClean="0">
              <a:solidFill>
                <a:srgbClr val="080D76"/>
              </a:solidFill>
            </a:endParaRPr>
          </a:p>
          <a:p>
            <a:pPr marL="0" indent="0">
              <a:buFont typeface="Wingdings 2" pitchFamily="18" charset="2"/>
              <a:buNone/>
            </a:pPr>
            <a:endParaRPr lang="uk-UA" altLang="ru-RU" b="1" smtClean="0">
              <a:solidFill>
                <a:srgbClr val="080D76"/>
              </a:solidFill>
            </a:endParaRPr>
          </a:p>
          <a:p>
            <a:pPr marL="0" indent="0">
              <a:buFont typeface="Wingdings 2" pitchFamily="18" charset="2"/>
              <a:buNone/>
            </a:pPr>
            <a:r>
              <a:rPr lang="uk-UA" altLang="ru-RU" b="1" smtClean="0">
                <a:solidFill>
                  <a:srgbClr val="080D76"/>
                </a:solidFill>
              </a:rPr>
              <a:t>                                                катети, гіпотенуза</a:t>
            </a:r>
            <a:endParaRPr lang="ru-RU" altLang="ru-RU" b="1" smtClean="0">
              <a:solidFill>
                <a:srgbClr val="080D76"/>
              </a:solidFill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708275"/>
            <a:ext cx="4938713" cy="287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Гра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 «</a:t>
            </a: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Продовж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речення…»</a:t>
            </a:r>
            <a: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/>
            </a:r>
            <a:b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lnSpc>
                <a:spcPct val="150000"/>
              </a:lnSpc>
              <a:spcAft>
                <a:spcPts val="1000"/>
              </a:spcAft>
              <a:buFont typeface="Wingdings 2" pitchFamily="18" charset="2"/>
              <a:buNone/>
            </a:pPr>
            <a:r>
              <a:rPr lang="uk-UA" altLang="ru-RU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Гіпотенуза у прямокутному трикутнику лежить проти кута, що дорівнює…   </a:t>
            </a:r>
            <a:r>
              <a:rPr lang="uk-UA" altLang="ru-RU" sz="4800" smtClean="0">
                <a:solidFill>
                  <a:srgbClr val="080D7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</a:t>
            </a:r>
          </a:p>
          <a:p>
            <a:pPr marL="0" indent="0" algn="ctr">
              <a:lnSpc>
                <a:spcPct val="150000"/>
              </a:lnSpc>
              <a:spcAft>
                <a:spcPts val="1000"/>
              </a:spcAft>
              <a:buFont typeface="Wingdings 2" pitchFamily="18" charset="2"/>
              <a:buNone/>
            </a:pPr>
            <a:r>
              <a:rPr lang="uk-UA" altLang="ru-RU" sz="4800" b="1" smtClean="0">
                <a:solidFill>
                  <a:srgbClr val="080D7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90</a:t>
            </a:r>
            <a:r>
              <a:rPr lang="uk-UA" altLang="ru-RU" sz="4800" b="1" baseline="30000" smtClean="0">
                <a:solidFill>
                  <a:srgbClr val="080D76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0</a:t>
            </a:r>
            <a:endParaRPr lang="ru-RU" altLang="ru-RU" b="1" smtClean="0">
              <a:solidFill>
                <a:srgbClr val="080D76"/>
              </a:solidFill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708275"/>
            <a:ext cx="4938713" cy="287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Гра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 «</a:t>
            </a: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Продовж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речення…»</a:t>
            </a:r>
            <a: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/>
            </a:r>
            <a:b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</a:br>
            <a:endParaRPr lang="ru-RU" dirty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uk-UA" altLang="ru-RU" smtClean="0"/>
              <a:t>    </a:t>
            </a:r>
            <a:r>
              <a:rPr lang="uk-UA" altLang="ru-RU" sz="5400" smtClean="0"/>
              <a:t>Квадрат гіпотенузи дорівнює…</a:t>
            </a:r>
            <a:endParaRPr lang="ru-RU" altLang="ru-RU" sz="5400" smtClean="0"/>
          </a:p>
          <a:p>
            <a:pPr marL="0" indent="0">
              <a:buFont typeface="Wingdings 2" pitchFamily="18" charset="2"/>
              <a:buNone/>
            </a:pPr>
            <a:r>
              <a:rPr lang="uk-UA" altLang="ru-RU" smtClean="0"/>
              <a:t>                             </a:t>
            </a:r>
          </a:p>
          <a:p>
            <a:pPr marL="0" indent="0">
              <a:buFont typeface="Wingdings 2" pitchFamily="18" charset="2"/>
              <a:buNone/>
            </a:pPr>
            <a:endParaRPr lang="uk-UA" altLang="ru-RU" smtClean="0"/>
          </a:p>
          <a:p>
            <a:pPr marL="0" indent="0">
              <a:buFont typeface="Wingdings 2" pitchFamily="18" charset="2"/>
              <a:buNone/>
            </a:pPr>
            <a:r>
              <a:rPr lang="uk-UA" altLang="ru-RU" sz="4400" b="1" smtClean="0"/>
              <a:t>                      </a:t>
            </a:r>
            <a:r>
              <a:rPr lang="uk-UA" altLang="ru-RU" sz="4400" b="1" smtClean="0">
                <a:solidFill>
                  <a:srgbClr val="080D76"/>
                </a:solidFill>
              </a:rPr>
              <a:t>сумі квадратів катетів</a:t>
            </a:r>
            <a:endParaRPr lang="ru-RU" altLang="ru-RU" sz="4400" b="1" smtClean="0">
              <a:solidFill>
                <a:srgbClr val="080D76"/>
              </a:solidFill>
            </a:endParaRPr>
          </a:p>
          <a:p>
            <a:pPr marL="0" indent="0" algn="ctr">
              <a:buFont typeface="Wingdings 2" pitchFamily="18" charset="2"/>
              <a:buNone/>
            </a:pPr>
            <a:endParaRPr lang="ru-RU" altLang="ru-RU" b="1" smtClean="0">
              <a:solidFill>
                <a:srgbClr val="080D76"/>
              </a:solidFill>
            </a:endParaRP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4506" y="3860800"/>
            <a:ext cx="2682875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Гра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 «</a:t>
            </a: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Продовж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речення…»</a:t>
            </a:r>
            <a: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/>
            </a:r>
            <a:b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</a:br>
            <a:endParaRPr lang="ru-RU" dirty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uk-UA" altLang="ru-RU" b="1" smtClean="0"/>
              <a:t>У прямокутному трикутнику будь-який  із катетів менший за …</a:t>
            </a:r>
            <a:endParaRPr lang="ru-RU" altLang="ru-RU" b="1" smtClean="0"/>
          </a:p>
          <a:p>
            <a:pPr marL="0" indent="0">
              <a:buFont typeface="Wingdings 2" pitchFamily="18" charset="2"/>
              <a:buNone/>
            </a:pPr>
            <a:endParaRPr lang="uk-UA" altLang="ru-RU" smtClean="0"/>
          </a:p>
          <a:p>
            <a:pPr marL="0" indent="0">
              <a:buFont typeface="Wingdings 2" pitchFamily="18" charset="2"/>
              <a:buNone/>
            </a:pPr>
            <a:r>
              <a:rPr lang="uk-UA" altLang="ru-RU" smtClean="0"/>
              <a:t>                                                     </a:t>
            </a:r>
            <a:r>
              <a:rPr lang="uk-UA" altLang="ru-RU" sz="4000" b="1" smtClean="0">
                <a:solidFill>
                  <a:srgbClr val="080D76"/>
                </a:solidFill>
              </a:rPr>
              <a:t>гіпотенузу</a:t>
            </a:r>
            <a:endParaRPr lang="ru-RU" altLang="ru-RU" sz="4000" b="1" smtClean="0">
              <a:solidFill>
                <a:srgbClr val="080D76"/>
              </a:solidFill>
            </a:endParaRPr>
          </a:p>
          <a:p>
            <a:pPr marL="0" indent="0" algn="ctr">
              <a:buFont typeface="Wingdings 2" pitchFamily="18" charset="2"/>
              <a:buNone/>
            </a:pPr>
            <a:endParaRPr lang="ru-RU" altLang="ru-RU" b="1" smtClean="0">
              <a:solidFill>
                <a:srgbClr val="080D76"/>
              </a:solidFill>
            </a:endParaRPr>
          </a:p>
        </p:txBody>
      </p:sp>
      <p:pic>
        <p:nvPicPr>
          <p:cNvPr id="32770" name="Picture 2" descr="C:\Users\Катя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4679">
            <a:off x="446233" y="3501007"/>
            <a:ext cx="4392488" cy="2952328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Гра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 «</a:t>
            </a: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Продовж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речення…»</a:t>
            </a:r>
            <a: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/>
            </a:r>
            <a:b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</a:br>
            <a:endParaRPr lang="ru-RU" dirty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Font typeface="Wingdings 2" pitchFamily="18" charset="2"/>
              <a:buNone/>
            </a:pPr>
            <a:r>
              <a:rPr lang="uk-UA" altLang="ru-RU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</a:t>
            </a:r>
            <a:r>
              <a:rPr lang="uk-UA" altLang="ru-RU" b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Теорема Піфагора справджується для…</a:t>
            </a:r>
            <a:endParaRPr lang="ru-RU" altLang="ru-RU" sz="2400" b="1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indent="0">
              <a:buFont typeface="Wingdings 2" pitchFamily="18" charset="2"/>
              <a:buNone/>
            </a:pPr>
            <a:endParaRPr lang="uk-UA" altLang="ru-RU" smtClean="0">
              <a:ea typeface="Calibri" pitchFamily="34" charset="0"/>
              <a:cs typeface="Times New Roman" pitchFamily="18" charset="0"/>
            </a:endParaRPr>
          </a:p>
          <a:p>
            <a:pPr marL="0" indent="0">
              <a:buFont typeface="Wingdings 2" pitchFamily="18" charset="2"/>
              <a:buNone/>
            </a:pPr>
            <a:r>
              <a:rPr lang="uk-UA" altLang="ru-RU" smtClean="0">
                <a:ea typeface="Calibri" pitchFamily="34" charset="0"/>
                <a:cs typeface="Times New Roman" pitchFamily="18" charset="0"/>
              </a:rPr>
              <a:t>                                               </a:t>
            </a:r>
            <a:r>
              <a:rPr lang="uk-UA" altLang="ru-RU" sz="4000" b="1" smtClean="0">
                <a:solidFill>
                  <a:srgbClr val="080D76"/>
                </a:solidFill>
                <a:ea typeface="Calibri" pitchFamily="34" charset="0"/>
                <a:cs typeface="Times New Roman" pitchFamily="18" charset="0"/>
              </a:rPr>
              <a:t>прямокутного </a:t>
            </a:r>
          </a:p>
          <a:p>
            <a:pPr marL="0" indent="0">
              <a:buFont typeface="Wingdings 2" pitchFamily="18" charset="2"/>
              <a:buNone/>
            </a:pPr>
            <a:r>
              <a:rPr lang="uk-UA" altLang="ru-RU" sz="4000" b="1" smtClean="0">
                <a:solidFill>
                  <a:srgbClr val="080D76"/>
                </a:solidFill>
                <a:ea typeface="Calibri" pitchFamily="34" charset="0"/>
                <a:cs typeface="Times New Roman" pitchFamily="18" charset="0"/>
              </a:rPr>
              <a:t>                                         трикутника</a:t>
            </a:r>
          </a:p>
          <a:p>
            <a:pPr marL="0" indent="0" algn="ctr">
              <a:buFont typeface="Wingdings 2" pitchFamily="18" charset="2"/>
              <a:buNone/>
            </a:pPr>
            <a:endParaRPr lang="ru-RU" altLang="ru-RU" b="1" smtClean="0">
              <a:solidFill>
                <a:srgbClr val="080D76"/>
              </a:solidFill>
              <a:ea typeface="Calibri" pitchFamily="34" charset="0"/>
              <a:cs typeface="Times New Roman" pitchFamily="18" charset="0"/>
            </a:endParaRPr>
          </a:p>
        </p:txBody>
      </p: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582613" y="2738438"/>
            <a:ext cx="4926012" cy="3629025"/>
            <a:chOff x="582634" y="2738921"/>
            <a:chExt cx="4925470" cy="3628853"/>
          </a:xfrm>
        </p:grpSpPr>
        <p:sp>
          <p:nvSpPr>
            <p:cNvPr id="8" name="Прямоугольный треугольник 7"/>
            <p:cNvSpPr/>
            <p:nvPr/>
          </p:nvSpPr>
          <p:spPr>
            <a:xfrm>
              <a:off x="2558854" y="4837497"/>
              <a:ext cx="2949250" cy="1223904"/>
            </a:xfrm>
            <a:prstGeom prst="rtTriangle">
              <a:avLst/>
            </a:prstGeom>
            <a:solidFill>
              <a:srgbClr val="34D9EA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uk-UA" dirty="0"/>
                <a:t>                        </a:t>
              </a:r>
              <a:endParaRPr lang="ru-RU" dirty="0"/>
            </a:p>
          </p:txBody>
        </p:sp>
        <p:grpSp>
          <p:nvGrpSpPr>
            <p:cNvPr id="12295" name="Группа 3"/>
            <p:cNvGrpSpPr>
              <a:grpSpLocks/>
            </p:cNvGrpSpPr>
            <p:nvPr/>
          </p:nvGrpSpPr>
          <p:grpSpPr bwMode="auto">
            <a:xfrm>
              <a:off x="582634" y="2738921"/>
              <a:ext cx="3903202" cy="3628853"/>
              <a:chOff x="582634" y="2738921"/>
              <a:chExt cx="3903202" cy="3628853"/>
            </a:xfrm>
          </p:grpSpPr>
          <p:sp>
            <p:nvSpPr>
              <p:cNvPr id="3" name="Прямоугольный треугольник 2"/>
              <p:cNvSpPr/>
              <p:nvPr/>
            </p:nvSpPr>
            <p:spPr>
              <a:xfrm>
                <a:off x="827082" y="3356429"/>
                <a:ext cx="936522" cy="1225492"/>
              </a:xfrm>
              <a:prstGeom prst="rtTriangle">
                <a:avLst/>
              </a:prstGeom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uk-UA" dirty="0"/>
                  <a:t>                        </a:t>
                </a:r>
                <a:endParaRPr lang="ru-RU" dirty="0"/>
              </a:p>
            </p:txBody>
          </p:sp>
          <p:sp>
            <p:nvSpPr>
              <p:cNvPr id="6" name="Прямоугольный треугольник 5"/>
              <p:cNvSpPr/>
              <p:nvPr/>
            </p:nvSpPr>
            <p:spPr>
              <a:xfrm rot="3780817">
                <a:off x="1784985" y="2714365"/>
                <a:ext cx="1547739" cy="1596849"/>
              </a:xfrm>
              <a:prstGeom prst="rtTriangl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uk-UA" dirty="0"/>
                  <a:t>                        </a:t>
                </a:r>
                <a:endParaRPr lang="ru-RU" dirty="0"/>
              </a:p>
            </p:txBody>
          </p:sp>
          <p:sp>
            <p:nvSpPr>
              <p:cNvPr id="7" name="Прямоугольный треугольник 6"/>
              <p:cNvSpPr/>
              <p:nvPr/>
            </p:nvSpPr>
            <p:spPr>
              <a:xfrm rot="17634382">
                <a:off x="2913577" y="3011218"/>
                <a:ext cx="1415983" cy="1728597"/>
              </a:xfrm>
              <a:prstGeom prst="rtTriangle">
                <a:avLst/>
              </a:prstGeom>
              <a:solidFill>
                <a:srgbClr val="FF0000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uk-UA" dirty="0"/>
                  <a:t>                        </a:t>
                </a:r>
                <a:endParaRPr lang="ru-RU" dirty="0"/>
              </a:p>
            </p:txBody>
          </p:sp>
          <p:sp>
            <p:nvSpPr>
              <p:cNvPr id="9" name="Прямоугольный треугольник 8"/>
              <p:cNvSpPr/>
              <p:nvPr/>
            </p:nvSpPr>
            <p:spPr>
              <a:xfrm>
                <a:off x="582634" y="4531123"/>
                <a:ext cx="2361940" cy="1836651"/>
              </a:xfrm>
              <a:prstGeom prst="rtTriangle">
                <a:avLst/>
              </a:prstGeom>
              <a:solidFill>
                <a:srgbClr val="080D76"/>
              </a:solidFill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uk-UA" dirty="0"/>
                  <a:t>                        </a:t>
                </a:r>
                <a:endParaRPr lang="ru-RU" dirty="0"/>
              </a:p>
            </p:txBody>
          </p:sp>
        </p:grpSp>
      </p:grpSp>
      <p:sp>
        <p:nvSpPr>
          <p:cNvPr id="10" name="Прямоугольный треугольник 9"/>
          <p:cNvSpPr/>
          <p:nvPr/>
        </p:nvSpPr>
        <p:spPr>
          <a:xfrm>
            <a:off x="3635375" y="6915150"/>
            <a:ext cx="936625" cy="1225550"/>
          </a:xfrm>
          <a:prstGeom prst="rt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                        </a:t>
            </a:r>
            <a:endParaRPr lang="ru-RU" dirty="0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lnSpc>
                <a:spcPct val="80000"/>
              </a:lnSpc>
              <a:spcBef>
                <a:spcPct val="20000"/>
              </a:spcBef>
              <a:defRPr/>
            </a:pP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Гра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 «</a:t>
            </a:r>
            <a:r>
              <a:rPr lang="uk-UA" sz="4800" b="1" kern="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Продовж </a:t>
            </a:r>
            <a:r>
              <a:rPr lang="uk-UA" sz="4800" b="1" kern="0" cap="none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>речення…»</a:t>
            </a:r>
            <a: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  <a:t/>
            </a:r>
            <a:br>
              <a:rPr lang="uk-UA" sz="2000" b="1" kern="0" cap="none" dirty="0">
                <a:solidFill>
                  <a:prstClr val="blac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Book"/>
                <a:cs typeface="+mn-cs"/>
              </a:rPr>
            </a:br>
            <a:endParaRPr lang="ru-RU" dirty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Wingdings 2" pitchFamily="18" charset="2"/>
              <a:buNone/>
            </a:pPr>
            <a:r>
              <a:rPr lang="uk-UA" altLang="ru-RU" b="1" smtClean="0"/>
              <a:t>Сума гострих кутів прямокутного трикутника дорівнює…</a:t>
            </a:r>
            <a:endParaRPr lang="ru-RU" altLang="ru-RU" b="1" smtClean="0"/>
          </a:p>
          <a:p>
            <a:pPr marL="0" indent="0">
              <a:buFont typeface="Wingdings 2" pitchFamily="18" charset="2"/>
              <a:buNone/>
            </a:pPr>
            <a:r>
              <a:rPr lang="uk-UA" altLang="ru-RU" b="1" smtClean="0"/>
              <a:t>                                             </a:t>
            </a:r>
          </a:p>
          <a:p>
            <a:pPr marL="0" indent="0">
              <a:buFont typeface="Wingdings 2" pitchFamily="18" charset="2"/>
              <a:buNone/>
            </a:pPr>
            <a:r>
              <a:rPr lang="uk-UA" altLang="ru-RU" sz="6600" b="1" smtClean="0">
                <a:solidFill>
                  <a:srgbClr val="080D76"/>
                </a:solidFill>
              </a:rPr>
              <a:t>                                                                     </a:t>
            </a:r>
          </a:p>
          <a:p>
            <a:pPr marL="0" indent="0">
              <a:buFont typeface="Wingdings 2" pitchFamily="18" charset="2"/>
              <a:buNone/>
            </a:pPr>
            <a:r>
              <a:rPr lang="uk-UA" altLang="ru-RU" sz="6600" b="1" smtClean="0">
                <a:solidFill>
                  <a:srgbClr val="080D76"/>
                </a:solidFill>
              </a:rPr>
              <a:t>                              90</a:t>
            </a:r>
            <a:r>
              <a:rPr lang="uk-UA" altLang="ru-RU" sz="6600" b="1" baseline="30000" smtClean="0">
                <a:solidFill>
                  <a:srgbClr val="080D76"/>
                </a:solidFill>
              </a:rPr>
              <a:t>0</a:t>
            </a:r>
            <a:r>
              <a:rPr lang="uk-UA" altLang="ru-RU" sz="6600" b="1" smtClean="0">
                <a:solidFill>
                  <a:srgbClr val="080D76"/>
                </a:solidFill>
              </a:rPr>
              <a:t> </a:t>
            </a:r>
            <a:endParaRPr lang="ru-RU" altLang="ru-RU" sz="6600" b="1" smtClean="0">
              <a:solidFill>
                <a:srgbClr val="080D76"/>
              </a:solidFill>
            </a:endParaRPr>
          </a:p>
          <a:p>
            <a:pPr marL="0" indent="0" algn="ctr">
              <a:buFont typeface="Wingdings 2" pitchFamily="18" charset="2"/>
              <a:buNone/>
            </a:pPr>
            <a:endParaRPr lang="ru-RU" altLang="ru-RU" b="1" smtClean="0">
              <a:solidFill>
                <a:srgbClr val="080D76"/>
              </a:solidFill>
            </a:endParaRPr>
          </a:p>
        </p:txBody>
      </p:sp>
      <p:grpSp>
        <p:nvGrpSpPr>
          <p:cNvPr id="13316" name="Группа 3"/>
          <p:cNvGrpSpPr>
            <a:grpSpLocks/>
          </p:cNvGrpSpPr>
          <p:nvPr/>
        </p:nvGrpSpPr>
        <p:grpSpPr bwMode="auto">
          <a:xfrm>
            <a:off x="1116013" y="3141663"/>
            <a:ext cx="4938712" cy="2871787"/>
            <a:chOff x="1115616" y="3140968"/>
            <a:chExt cx="4938713" cy="2871788"/>
          </a:xfrm>
        </p:grpSpPr>
        <p:pic>
          <p:nvPicPr>
            <p:cNvPr id="1331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3140968"/>
              <a:ext cx="4938713" cy="28717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Прямоугольный треугольник 2"/>
            <p:cNvSpPr/>
            <p:nvPr/>
          </p:nvSpPr>
          <p:spPr>
            <a:xfrm>
              <a:off x="1115616" y="3140968"/>
              <a:ext cx="504825" cy="287337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7" name="Прямоугольный треугольник 6"/>
            <p:cNvSpPr/>
            <p:nvPr/>
          </p:nvSpPr>
          <p:spPr>
            <a:xfrm>
              <a:off x="5549504" y="5725419"/>
              <a:ext cx="504825" cy="287337"/>
            </a:xfrm>
            <a:prstGeom prst="rtTriangl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9" name="Стрелка влево 8">
            <a:hlinkClick r:id="" action="ppaction://hlinkshowjump?jump=firstslide"/>
          </p:cNvPr>
          <p:cNvSpPr/>
          <p:nvPr/>
        </p:nvSpPr>
        <p:spPr>
          <a:xfrm>
            <a:off x="250825" y="6237288"/>
            <a:ext cx="1368425" cy="620712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Початок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:\1111\Уроки\Урок 34 Теорема Пифагора\Иллюстрации\34-12 Рисуно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125" y="1554163"/>
            <a:ext cx="8566150" cy="4525962"/>
          </a:xfrm>
        </p:spPr>
      </p:pic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395288" y="333375"/>
            <a:ext cx="69135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Знайти  невідомі кути 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5435600" y="2636838"/>
            <a:ext cx="3168650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SzPct val="70000"/>
              <a:buFont typeface="Wingdings 2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alt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Знайти  бічні ребра </a:t>
            </a:r>
            <a:r>
              <a:rPr lang="en-US" altLang="ru-RU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SA, SD, SC</a:t>
            </a:r>
            <a:endParaRPr lang="uk-UA" altLang="ru-RU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2" descr="H:\1111\Уроки\Урок 34 Теорема Пифагора\Иллюстрации\34-20 Рисуно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692150"/>
            <a:ext cx="4633912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трелка влево 6">
            <a:hlinkClick r:id="" action="ppaction://hlinkshowjump?jump=firstslide"/>
          </p:cNvPr>
          <p:cNvSpPr/>
          <p:nvPr/>
        </p:nvSpPr>
        <p:spPr>
          <a:xfrm>
            <a:off x="539750" y="6237288"/>
            <a:ext cx="1368425" cy="620712"/>
          </a:xfrm>
          <a:prstGeom prst="lef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/>
              <a:t>Початок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197</TotalTime>
  <Words>388</Words>
  <Application>Microsoft Office PowerPoint</Application>
  <PresentationFormat>Экран (4:3)</PresentationFormat>
  <Paragraphs>115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Трек</vt:lpstr>
      <vt:lpstr>Формула</vt:lpstr>
      <vt:lpstr>Тема уроку:  Тригонометричні функції гострого кута прямокутного трикутника </vt:lpstr>
      <vt:lpstr>Гра  «Продовж речення…» </vt:lpstr>
      <vt:lpstr>Гра  «Продовж речення…» </vt:lpstr>
      <vt:lpstr>Гра  «Продовж речення…» </vt:lpstr>
      <vt:lpstr>Гра  «Продовж речення…» </vt:lpstr>
      <vt:lpstr>Гра  «Продовж речення…» </vt:lpstr>
      <vt:lpstr>Гра  «Продовж речення…» </vt:lpstr>
      <vt:lpstr>Презентация PowerPoint</vt:lpstr>
      <vt:lpstr>Презентация PowerPoint</vt:lpstr>
      <vt:lpstr>Розташування сторін і кутів у трикутнику</vt:lpstr>
      <vt:lpstr>Розташування сторін і кутів у трикутнику</vt:lpstr>
      <vt:lpstr>Виконуємо дослідження </vt:lpstr>
      <vt:lpstr>Відношення  сторін</vt:lpstr>
      <vt:lpstr>Відношення  сторін</vt:lpstr>
      <vt:lpstr>Перевір    себе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  Тригонометричні функції гострого кута прямокутного трикутника</dc:title>
  <dc:creator>1</dc:creator>
  <cp:lastModifiedBy>Катя</cp:lastModifiedBy>
  <cp:revision>9</cp:revision>
  <dcterms:created xsi:type="dcterms:W3CDTF">2012-11-18T18:51:45Z</dcterms:created>
  <dcterms:modified xsi:type="dcterms:W3CDTF">2015-11-19T15:05:01Z</dcterms:modified>
</cp:coreProperties>
</file>